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73" r:id="rId6"/>
    <p:sldId id="260" r:id="rId7"/>
    <p:sldId id="269" r:id="rId8"/>
    <p:sldId id="266" r:id="rId9"/>
    <p:sldId id="261" r:id="rId10"/>
    <p:sldId id="270" r:id="rId11"/>
    <p:sldId id="274" r:id="rId12"/>
    <p:sldId id="275" r:id="rId13"/>
    <p:sldId id="267" r:id="rId14"/>
    <p:sldId id="268" r:id="rId15"/>
    <p:sldId id="271" r:id="rId16"/>
    <p:sldId id="272" r:id="rId17"/>
    <p:sldId id="276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6FC9"/>
    <a:srgbClr val="A3A3AB"/>
    <a:srgbClr val="A7A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407" autoAdjust="0"/>
  </p:normalViewPr>
  <p:slideViewPr>
    <p:cSldViewPr snapToGrid="0">
      <p:cViewPr varScale="1">
        <p:scale>
          <a:sx n="74" d="100"/>
          <a:sy n="74" d="100"/>
        </p:scale>
        <p:origin x="552" y="72"/>
      </p:cViewPr>
      <p:guideLst>
        <p:guide orient="horz" pos="20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80C57-74A9-40A8-A045-E56D1F1B3EAC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B2279-E7A4-4A75-AADB-721D38802D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846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我们先来看一下今天要讲的几个内容，先从基本概念入手，了解一下 </a:t>
            </a:r>
            <a:r>
              <a:rPr lang="en-US" altLang="zh-CN" dirty="0"/>
              <a:t>service worker </a:t>
            </a:r>
            <a:r>
              <a:rPr lang="zh-CN" altLang="en-US" dirty="0"/>
              <a:t>工作需要的前提条件，然后用一个最简单的例子演示一下</a:t>
            </a:r>
            <a:r>
              <a:rPr lang="en-US" altLang="zh-CN" dirty="0"/>
              <a:t>service worker </a:t>
            </a:r>
            <a:r>
              <a:rPr lang="zh-CN" altLang="en-US" dirty="0"/>
              <a:t>的离线存储。</a:t>
            </a:r>
            <a:endParaRPr lang="en-US" altLang="zh-CN" dirty="0"/>
          </a:p>
          <a:p>
            <a:r>
              <a:rPr lang="zh-CN" altLang="en-US" dirty="0"/>
              <a:t>接下来我们会重点讲解一下它的生命周期和作用域控制，并举例演示。</a:t>
            </a:r>
            <a:endParaRPr lang="en-US" altLang="zh-CN" dirty="0"/>
          </a:p>
          <a:p>
            <a:r>
              <a:rPr lang="zh-CN" altLang="en-US" dirty="0"/>
              <a:t>之后我们会全局多维度的概览一下 </a:t>
            </a:r>
            <a:r>
              <a:rPr lang="en-US" altLang="zh-CN" dirty="0"/>
              <a:t>service worker </a:t>
            </a:r>
            <a:r>
              <a:rPr lang="zh-CN" altLang="en-US" dirty="0"/>
              <a:t>相关的</a:t>
            </a:r>
            <a:r>
              <a:rPr lang="en-US" altLang="zh-CN" dirty="0" err="1"/>
              <a:t>api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最后介绍一下 </a:t>
            </a:r>
            <a:r>
              <a:rPr lang="en-US" altLang="zh-CN" dirty="0"/>
              <a:t>service worker </a:t>
            </a:r>
            <a:r>
              <a:rPr lang="zh-CN" altLang="en-US" dirty="0"/>
              <a:t>在我们项目中的使用，并推荐几个第三方成熟的框架。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1B2279-E7A4-4A75-AADB-721D38802D5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40619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1B2279-E7A4-4A75-AADB-721D38802D5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63098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1B2279-E7A4-4A75-AADB-721D38802D5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630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因为 </a:t>
            </a:r>
            <a:r>
              <a:rPr lang="en-US" altLang="zh-CN" dirty="0"/>
              <a:t>service worker </a:t>
            </a:r>
            <a:r>
              <a:rPr lang="zh-CN" altLang="en-US" dirty="0"/>
              <a:t>的内容比较庞大，我们今天不可能全部都讲到，今天我们就主要讲一下它的离线存储的部分。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1B2279-E7A4-4A75-AADB-721D38802D5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192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1B2279-E7A4-4A75-AADB-721D38802D5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802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1B2279-E7A4-4A75-AADB-721D38802D5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838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上面这几点是官方的列举，我理解的生命周期的目的有两个：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）技术层面：可以规范开发，增强代码的可读性，将特定的事情放在特定的地方去处理，可维护性也强。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）功能方便：更好的确保业务的完整性，让业务更好的被理解。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1B2279-E7A4-4A75-AADB-721D38802D5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82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1B2279-E7A4-4A75-AADB-721D38802D5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710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1B2279-E7A4-4A75-AADB-721D38802D5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892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Service Worker </a:t>
            </a:r>
            <a:r>
              <a:rPr lang="zh-CN" altLang="en-US" dirty="0"/>
              <a:t>相关的</a:t>
            </a:r>
            <a:r>
              <a:rPr lang="en-US" altLang="zh-CN" dirty="0"/>
              <a:t>JS</a:t>
            </a:r>
            <a:r>
              <a:rPr lang="zh-CN" altLang="en-US" dirty="0"/>
              <a:t>函数和对象挺多的。这里主要分这么几类：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标签窗口相关：</a:t>
            </a:r>
            <a:r>
              <a:rPr lang="en-US" altLang="zh-CN" dirty="0"/>
              <a:t>Client, Clients(clients)</a:t>
            </a:r>
          </a:p>
          <a:p>
            <a:r>
              <a:rPr lang="en-US" altLang="zh-CN" dirty="0"/>
              <a:t>2.</a:t>
            </a:r>
            <a:r>
              <a:rPr lang="zh-CN" altLang="en-US" dirty="0"/>
              <a:t>存储相关：</a:t>
            </a:r>
            <a:r>
              <a:rPr lang="en-US" altLang="zh-CN" dirty="0" err="1"/>
              <a:t>CacheStorage</a:t>
            </a:r>
            <a:r>
              <a:rPr lang="en-US" altLang="zh-CN" dirty="0"/>
              <a:t>(caches), Cache</a:t>
            </a:r>
          </a:p>
          <a:p>
            <a:r>
              <a:rPr lang="en-US" altLang="zh-CN" dirty="0"/>
              <a:t>3.</a:t>
            </a:r>
            <a:r>
              <a:rPr lang="zh-CN" altLang="en-US" dirty="0"/>
              <a:t>事件相关：</a:t>
            </a:r>
            <a:r>
              <a:rPr lang="en-US" altLang="zh-CN" dirty="0" err="1"/>
              <a:t>FetchEvent</a:t>
            </a:r>
            <a:r>
              <a:rPr lang="en-US" altLang="zh-CN" dirty="0"/>
              <a:t>, </a:t>
            </a:r>
            <a:r>
              <a:rPr lang="en-US" altLang="zh-CN" dirty="0" err="1"/>
              <a:t>InstallEvent</a:t>
            </a:r>
            <a:r>
              <a:rPr lang="en-US" altLang="zh-CN" dirty="0"/>
              <a:t>, </a:t>
            </a:r>
            <a:r>
              <a:rPr lang="en-US" altLang="zh-CN" dirty="0" err="1"/>
              <a:t>NotificationEvent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作用域相关：</a:t>
            </a:r>
            <a:r>
              <a:rPr lang="en-US" altLang="zh-CN" dirty="0" err="1"/>
              <a:t>ServiceWorker</a:t>
            </a:r>
            <a:r>
              <a:rPr lang="en-US" altLang="zh-CN" dirty="0"/>
              <a:t>, </a:t>
            </a:r>
            <a:r>
              <a:rPr lang="en-US" altLang="zh-CN" dirty="0" err="1"/>
              <a:t>ServiceWorkerContainer</a:t>
            </a:r>
            <a:r>
              <a:rPr lang="en-US" altLang="zh-CN" dirty="0"/>
              <a:t>(</a:t>
            </a:r>
            <a:r>
              <a:rPr lang="en-US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navigator.serviceWorker</a:t>
            </a:r>
            <a:r>
              <a:rPr lang="en-US" altLang="zh-CN" dirty="0"/>
              <a:t>), </a:t>
            </a:r>
            <a:r>
              <a:rPr lang="en-US" altLang="zh-CN" dirty="0" err="1"/>
              <a:t>ServiceWorkGlobalScope</a:t>
            </a:r>
            <a:r>
              <a:rPr lang="en-US" altLang="zh-CN" dirty="0"/>
              <a:t>(self/this)</a:t>
            </a:r>
          </a:p>
          <a:p>
            <a:r>
              <a:rPr lang="en-US" altLang="zh-CN" dirty="0"/>
              <a:t>5.</a:t>
            </a:r>
            <a:r>
              <a:rPr lang="zh-CN" altLang="en-US" dirty="0"/>
              <a:t>注册服务：</a:t>
            </a:r>
            <a:r>
              <a:rPr lang="en-US" altLang="zh-CN" dirty="0" err="1"/>
              <a:t>ServiceWorkerRegistration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1B2279-E7A4-4A75-AADB-721D38802D5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5578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1B2279-E7A4-4A75-AADB-721D38802D5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8131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FA18E-0E65-453E-A1D8-48E7D17431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DC4139-8F69-4082-AF35-5D42871D72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3996D2-0F17-4452-A351-16402617F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116BB1-CC80-4E7A-978B-390EC3A88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81FA0B-D88E-4DE7-BB3A-FD088542B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9848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BC2538-2477-4B40-96A5-2452FCB31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2CF21E5-D8A3-4601-A254-563F8597EC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E54F59-8663-46DE-80FA-A39D49C7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081215-DA65-41EA-B7F0-118180ED2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F6941F-2237-49C5-A029-0CB03E991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469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46EDC6A-16B5-44CB-AA8D-70A3DE500F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401462-EBEF-48DD-AD85-9B09D7F3C8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7512C5-3DF9-47ED-9972-9F52316C5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56CBB4-2C7B-4B8D-AC4C-804CA8DF9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6DD07B-22D5-4B9F-9FCD-EC8C50200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5737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B6A9F-A18F-4196-A164-28DEAA65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8D452A-DD26-4B39-9EB8-51ADF170C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98B289-1804-454B-9C45-A56172705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9A527E-8FCC-491D-A47E-951FFE9F2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820A41-ACDD-46CD-A205-943504B9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4499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F30103-58AF-40B3-82B6-34F9AF8D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400CCA-4484-4AFA-8697-72C59D38CE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1DE6BD-0D7B-4CCF-9DD5-7EFFC52B0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464632-D3E2-4841-904D-7CA17EBA2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3905FD-FB26-4757-88A5-66A3BC5D6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127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DCFF69-6645-4147-A76D-B5EE17D78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11CAC8-50AA-4F67-A14F-E39689FDE0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2D183E-B4C3-4612-8BED-A5867C50C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41AB46-E1E7-40E3-B1F8-05780541B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E5BF87A-8AC3-4A9F-8A2B-8A6B291E5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47AC07B-88CB-4905-A563-2D77A4710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533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12556-CD21-4307-848E-25A266D31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A691B4-87AF-4D07-B754-47D603169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149898-98B4-4B33-8520-09667515F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81326B5-4E7D-4D08-83B6-13CFF267EB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41B49CE-167A-46AC-A9D0-3CADCCC8A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3595A1-7A45-4156-84A9-EBFAE4EC4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855211C-3961-4B1F-BC4E-93AEF444B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47EFE7C-2C35-40E8-8FCC-D5EEA756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9113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D41960-925B-4746-B526-8702F14D2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59F93FA-FC17-495A-937D-D8024BB8D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8043F0-E416-4EAC-8777-2085607F2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FD1169-0070-44E1-9C8F-D9B3239A5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0612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6E2CB48-8FE9-47E8-94D8-26082DA56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78E29B0-7F27-4743-BDA9-79751F21B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128284-CF39-43CA-9D14-E543497DE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587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9FBEB-DC16-48A6-BD49-16D6343A7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6CCECB-046C-4750-8EF5-B88651D4C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1A9524-E8EE-4712-BCAB-DE063B30AC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2F6E7D-613D-4991-88D5-A70FECD41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6BD54B-BB10-4028-8540-86C2A42B9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AD769B-1FDC-4C62-95F9-FC7FD4C99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9722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A40ACB-97D5-4521-AC58-542033F4B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5CF6660-495F-4150-B36E-2D0359CCAA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9022C0-4976-45D8-A703-58B322F30B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04F703F-3A99-4BC3-9877-488CE5224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BEDAFA-E1FB-4E5C-A348-C10942A38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7CB797-DC6A-4C57-95A2-237306745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597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62000">
              <a:srgbClr val="EEEEEE">
                <a:lumMod val="100000"/>
              </a:srgbClr>
            </a:gs>
            <a:gs pos="100000">
              <a:srgbClr val="A7A7A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602A7D3-E2A7-487D-BDCB-4F74E940E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4539B8-9D06-404B-B590-65256ED43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6C8696-0683-4BB7-99C8-165CF7DE14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B82F76-247C-43C7-BA16-843596DC7EBB}" type="datetimeFigureOut">
              <a:rPr lang="zh-CN" altLang="en-US" smtClean="0"/>
              <a:t>2018/4/26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7193E-6F04-4190-B432-3937CDBCE1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1BEE87-ED4A-4BB3-BE8C-F223087A57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BF9F0-C247-4F31-BD42-B00BF23093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2306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erviceworke.rs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kR/offline-plugi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avas.baidu.com/guide/v2/advanced/service-worker" TargetMode="External"/><Relationship Id="rId4" Type="http://schemas.openxmlformats.org/officeDocument/2006/relationships/hyperlink" Target="https://developers.google.com/web/tools/workbox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4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jakearchibald.github.io/isserviceworkerready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C67F49-86DA-4DAE-B7AF-7F1FA11C74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Service Worker</a:t>
            </a:r>
            <a:br>
              <a:rPr lang="en-US" altLang="zh-CN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2000" dirty="0">
                <a:latin typeface="+mn-lt"/>
                <a:ea typeface="+mn-ea"/>
                <a:cs typeface="+mn-ea"/>
                <a:sym typeface="+mn-lt"/>
              </a:rPr>
              <a:t>                         ----</a:t>
            </a:r>
            <a:r>
              <a:rPr lang="zh-CN" altLang="en-US" sz="2000" dirty="0">
                <a:latin typeface="+mn-lt"/>
                <a:ea typeface="+mn-ea"/>
                <a:cs typeface="+mn-ea"/>
                <a:sym typeface="+mn-lt"/>
              </a:rPr>
              <a:t> 网络代理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25399DE-804F-44AA-B8C6-C6F0CAB687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16149"/>
            <a:ext cx="9144000" cy="1655762"/>
          </a:xfrm>
        </p:spPr>
        <p:txBody>
          <a:bodyPr/>
          <a:lstStyle/>
          <a:p>
            <a:r>
              <a:rPr lang="en-US" altLang="zh-CN" dirty="0">
                <a:cs typeface="+mn-ea"/>
                <a:sym typeface="+mn-lt"/>
              </a:rPr>
              <a:t>Kungfucode-Rex</a:t>
            </a:r>
            <a:endParaRPr lang="zh-CN" alt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56176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71421-E542-41AD-A6EE-EFA19AF80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举例剖析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9E6DF08-1BB6-4303-9644-F43B5E956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8123" y="1329466"/>
            <a:ext cx="6945677" cy="49030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3925670-141A-4DF2-ABA3-625AF9E92DB5}"/>
              </a:ext>
            </a:extLst>
          </p:cNvPr>
          <p:cNvSpPr txBox="1"/>
          <p:nvPr/>
        </p:nvSpPr>
        <p:spPr>
          <a:xfrm>
            <a:off x="600501" y="1690688"/>
            <a:ext cx="3452356" cy="4478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sz="1600" spc="100" dirty="0"/>
              <a:t>我们将小区比作浏览器，将服务器比作超市，那么服务工作线程（</a:t>
            </a:r>
            <a:r>
              <a:rPr lang="en-US" altLang="zh-CN" sz="1600" spc="100" dirty="0"/>
              <a:t>Service Worker</a:t>
            </a:r>
            <a:r>
              <a:rPr lang="zh-CN" altLang="en-US" sz="1600" spc="100" dirty="0"/>
              <a:t>）就相当于我们小区门口的便利店。</a:t>
            </a:r>
            <a:endParaRPr lang="en-US" altLang="zh-CN" sz="1600" spc="100" dirty="0"/>
          </a:p>
          <a:p>
            <a:pPr indent="457200">
              <a:lnSpc>
                <a:spcPct val="150000"/>
              </a:lnSpc>
            </a:pPr>
            <a:r>
              <a:rPr lang="zh-CN" altLang="en-US" sz="1600" spc="100" dirty="0"/>
              <a:t>他们有很多相似之处，这里我们将部分内容做一个简单对应：</a:t>
            </a:r>
            <a:endParaRPr lang="en-US" altLang="zh-CN" sz="1600" spc="100" dirty="0"/>
          </a:p>
          <a:p>
            <a:pPr indent="457200">
              <a:lnSpc>
                <a:spcPct val="150000"/>
              </a:lnSpc>
            </a:pPr>
            <a:r>
              <a:rPr lang="zh-CN" altLang="en-US" sz="1600" spc="100" dirty="0"/>
              <a:t>开店</a:t>
            </a:r>
            <a:r>
              <a:rPr lang="en-US" altLang="zh-CN" sz="1600" spc="100" dirty="0"/>
              <a:t> &lt;===&gt; register()</a:t>
            </a:r>
          </a:p>
          <a:p>
            <a:pPr indent="457200">
              <a:lnSpc>
                <a:spcPct val="150000"/>
              </a:lnSpc>
            </a:pPr>
            <a:r>
              <a:rPr lang="zh-CN" altLang="en-US" sz="1600" spc="100" dirty="0"/>
              <a:t>取货 </a:t>
            </a:r>
            <a:r>
              <a:rPr lang="en-US" altLang="zh-CN" sz="1600" spc="100" dirty="0"/>
              <a:t>&lt;===&gt; </a:t>
            </a:r>
            <a:r>
              <a:rPr lang="en-US" altLang="zh-CN" sz="1600" spc="100" dirty="0" err="1"/>
              <a:t>cache.add</a:t>
            </a:r>
            <a:r>
              <a:rPr lang="en-US" altLang="zh-CN" sz="1600" spc="100" dirty="0"/>
              <a:t>()</a:t>
            </a:r>
          </a:p>
          <a:p>
            <a:pPr indent="457200">
              <a:lnSpc>
                <a:spcPct val="150000"/>
              </a:lnSpc>
            </a:pPr>
            <a:r>
              <a:rPr lang="zh-CN" altLang="en-US" sz="1600" spc="100" dirty="0"/>
              <a:t>开张 </a:t>
            </a:r>
            <a:r>
              <a:rPr lang="en-US" altLang="zh-CN" sz="1600" spc="100" dirty="0"/>
              <a:t>&lt;===&gt; activate</a:t>
            </a:r>
          </a:p>
          <a:p>
            <a:pPr indent="457200">
              <a:lnSpc>
                <a:spcPct val="150000"/>
              </a:lnSpc>
            </a:pPr>
            <a:r>
              <a:rPr lang="zh-CN" altLang="en-US" sz="1600" spc="100" dirty="0"/>
              <a:t>营业 </a:t>
            </a:r>
            <a:r>
              <a:rPr lang="en-US" altLang="zh-CN" sz="1600" spc="100" dirty="0"/>
              <a:t>&lt;===&gt; fetch/message</a:t>
            </a:r>
          </a:p>
          <a:p>
            <a:pPr indent="457200">
              <a:lnSpc>
                <a:spcPct val="150000"/>
              </a:lnSpc>
            </a:pPr>
            <a:r>
              <a:rPr lang="zh-CN" altLang="en-US" sz="1600" spc="100" dirty="0"/>
              <a:t>转让 </a:t>
            </a:r>
            <a:r>
              <a:rPr lang="en-US" altLang="zh-CN" sz="1600" spc="100" dirty="0"/>
              <a:t>&lt;===&gt; </a:t>
            </a:r>
            <a:r>
              <a:rPr lang="en-US" altLang="zh-CN" sz="1600" spc="100" dirty="0" err="1"/>
              <a:t>reg.update</a:t>
            </a:r>
            <a:r>
              <a:rPr lang="en-US" altLang="zh-CN" sz="1600" spc="100" dirty="0"/>
              <a:t>()</a:t>
            </a:r>
          </a:p>
          <a:p>
            <a:pPr indent="457200">
              <a:lnSpc>
                <a:spcPct val="150000"/>
              </a:lnSpc>
            </a:pPr>
            <a:r>
              <a:rPr lang="en-US" altLang="zh-CN" sz="1600" spc="100" dirty="0"/>
              <a:t>……</a:t>
            </a:r>
            <a:endParaRPr lang="zh-CN" altLang="en-US" sz="1600" spc="100" dirty="0"/>
          </a:p>
        </p:txBody>
      </p:sp>
    </p:spTree>
    <p:extLst>
      <p:ext uri="{BB962C8B-B14F-4D97-AF65-F5344CB8AC3E}">
        <p14:creationId xmlns:p14="http://schemas.microsoft.com/office/powerpoint/2010/main" val="4113688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AD65E7-3C0C-4D06-B1D0-C41D87959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两个简单的例子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2992EF-0106-4D97-B263-39CA0F793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65268"/>
            <a:ext cx="10515600" cy="330681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 b="1" dirty="0" err="1"/>
              <a:t>clients.claim</a:t>
            </a:r>
            <a:r>
              <a:rPr lang="en-US" altLang="zh-CN" sz="1600" b="1" dirty="0"/>
              <a:t>()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600" dirty="0"/>
              <a:t>激活服务工作线程后，您可以通过在其中调用 </a:t>
            </a:r>
            <a:r>
              <a:rPr lang="en-US" altLang="zh-CN" sz="1600" dirty="0" err="1"/>
              <a:t>clients.claim</a:t>
            </a:r>
            <a:r>
              <a:rPr lang="en-US" altLang="zh-CN" sz="1600" dirty="0"/>
              <a:t>() </a:t>
            </a:r>
            <a:r>
              <a:rPr lang="zh-CN" altLang="en-US" sz="1600" dirty="0"/>
              <a:t>控制未受控制的客户端。</a:t>
            </a:r>
            <a:endParaRPr lang="en-US" altLang="zh-CN" sz="16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 b="1" dirty="0" err="1"/>
              <a:t>skipWaiting</a:t>
            </a:r>
            <a:r>
              <a:rPr lang="en-US" altLang="zh-CN" sz="1600" b="1" dirty="0"/>
              <a:t>()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600" dirty="0"/>
              <a:t>等待阶段表示您每次只能运行一个网站版本，但如果您不需要该功能，您可以通过调用 </a:t>
            </a:r>
            <a:r>
              <a:rPr lang="en-US" altLang="zh-CN" sz="1600" dirty="0" err="1"/>
              <a:t>self.skipWaiting</a:t>
            </a:r>
            <a:r>
              <a:rPr lang="en-US" altLang="zh-CN" sz="1600" dirty="0"/>
              <a:t>() </a:t>
            </a:r>
            <a:r>
              <a:rPr lang="zh-CN" altLang="en-US" sz="1600" dirty="0"/>
              <a:t>尽快将新工作线程激活。</a:t>
            </a: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600" dirty="0"/>
              <a:t>这会导致您的服务工作线程将当前活动的工作线程逐出，并在进入等待阶段时尽快激活自己（或立即激活，前提是已经处于等待阶段）。这</a:t>
            </a:r>
            <a:r>
              <a:rPr lang="zh-CN" altLang="en-US" sz="1600" i="1" dirty="0"/>
              <a:t>不能</a:t>
            </a:r>
            <a:r>
              <a:rPr lang="zh-CN" altLang="en-US" sz="1600" dirty="0"/>
              <a:t>让您的工作线程跳过安装，只是跳过等待阶段。</a:t>
            </a:r>
          </a:p>
        </p:txBody>
      </p:sp>
    </p:spTree>
    <p:extLst>
      <p:ext uri="{BB962C8B-B14F-4D97-AF65-F5344CB8AC3E}">
        <p14:creationId xmlns:p14="http://schemas.microsoft.com/office/powerpoint/2010/main" val="302206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D3C665-203B-44F9-9B1B-870A2BAE4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项目实战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4A30E3-5667-4D1F-9B30-584A57157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4851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1600" dirty="0"/>
              <a:t>我们以小二 </a:t>
            </a:r>
            <a:r>
              <a:rPr lang="en-US" altLang="zh-CN" sz="1600" dirty="0"/>
              <a:t>BG </a:t>
            </a:r>
            <a:r>
              <a:rPr lang="zh-CN" altLang="en-US" sz="1600" dirty="0"/>
              <a:t>后台为基础，来简单讨论一下 </a:t>
            </a:r>
            <a:r>
              <a:rPr lang="en-US" altLang="zh-CN" sz="1600" dirty="0"/>
              <a:t>Service Worker </a:t>
            </a:r>
            <a:r>
              <a:rPr lang="zh-CN" altLang="en-US" sz="1600" dirty="0"/>
              <a:t>在后台管理系统中的应用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61C5C84-B6D5-41C9-A1A7-EEE9A440D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98" y="2549883"/>
            <a:ext cx="3955566" cy="324356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03DC2E3-5093-4B99-A35A-67A0E7170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435" y="2549884"/>
            <a:ext cx="3189324" cy="3243564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422975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D7683D-EF39-4CB2-9910-8CDE5A94F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100" dirty="0"/>
              <a:t>相关</a:t>
            </a:r>
            <a:r>
              <a:rPr lang="en-US" altLang="zh-CN" spc="100" dirty="0"/>
              <a:t>API</a:t>
            </a:r>
            <a:r>
              <a:rPr lang="zh-CN" altLang="en-US" spc="100" dirty="0"/>
              <a:t>概览</a:t>
            </a:r>
            <a:r>
              <a:rPr lang="en-US" altLang="zh-CN" spc="100" dirty="0"/>
              <a:t>(</a:t>
            </a:r>
            <a:r>
              <a:rPr lang="zh-CN" altLang="en-US" spc="100" dirty="0"/>
              <a:t>分类列举</a:t>
            </a:r>
            <a:r>
              <a:rPr lang="en-US" altLang="zh-CN" spc="100" dirty="0"/>
              <a:t>)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AD6B632-1A99-4A07-BDD3-83D7714098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9"/>
            <a:ext cx="9183914" cy="4480792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535085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6CEDB0-19E0-4CB3-99B0-8E84ED025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100" dirty="0"/>
              <a:t>相关</a:t>
            </a:r>
            <a:r>
              <a:rPr lang="en-US" altLang="zh-CN" spc="100" dirty="0"/>
              <a:t>API</a:t>
            </a:r>
            <a:r>
              <a:rPr lang="zh-CN" altLang="en-US" spc="100" dirty="0"/>
              <a:t>概览</a:t>
            </a:r>
            <a:r>
              <a:rPr lang="en-US" altLang="zh-CN" spc="100" dirty="0"/>
              <a:t>(</a:t>
            </a:r>
            <a:r>
              <a:rPr lang="zh-CN" altLang="en-US" spc="100" dirty="0"/>
              <a:t>使用方法</a:t>
            </a:r>
            <a:r>
              <a:rPr lang="en-US" altLang="zh-CN" spc="100" dirty="0"/>
              <a:t>)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8158B22-A8E3-4AD7-8146-1ECE46C0F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710" y="1469409"/>
            <a:ext cx="5533230" cy="488043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F630ADC-95C9-428B-80A6-84F7A0A454F8}"/>
              </a:ext>
            </a:extLst>
          </p:cNvPr>
          <p:cNvSpPr txBox="1"/>
          <p:nvPr/>
        </p:nvSpPr>
        <p:spPr>
          <a:xfrm>
            <a:off x="1174463" y="2337201"/>
            <a:ext cx="4748489" cy="3001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/>
              <a:t>Service worker API </a:t>
            </a:r>
            <a:r>
              <a:rPr lang="zh-CN" altLang="en-US" sz="1600" b="1" dirty="0"/>
              <a:t>分类归纳：</a:t>
            </a:r>
            <a:endParaRPr lang="en-US" altLang="zh-CN" sz="1600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/>
              <a:t>缓存策略（</a:t>
            </a:r>
            <a:r>
              <a:rPr lang="en-US" altLang="zh-CN" sz="1600" dirty="0"/>
              <a:t>Caching strategies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/>
              <a:t>网页推送（</a:t>
            </a:r>
            <a:r>
              <a:rPr lang="en-US" altLang="zh-CN" sz="1600" dirty="0"/>
              <a:t>Web Push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/>
              <a:t>常规用法（</a:t>
            </a:r>
            <a:r>
              <a:rPr lang="en-US" altLang="zh-CN" sz="1600" dirty="0"/>
              <a:t>General usage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/>
              <a:t>离线（</a:t>
            </a:r>
            <a:r>
              <a:rPr lang="en-US" altLang="zh-CN" sz="1600" dirty="0"/>
              <a:t>offline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/>
              <a:t>性能（</a:t>
            </a:r>
            <a:r>
              <a:rPr lang="en-US" altLang="zh-CN" sz="1600" dirty="0"/>
              <a:t>performance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右图为火狐社区提供的 </a:t>
            </a:r>
            <a:r>
              <a:rPr lang="en-US" altLang="zh-CN" sz="1400" dirty="0">
                <a:hlinkClick r:id="rId4"/>
              </a:rPr>
              <a:t>Service Worker API </a:t>
            </a:r>
            <a:r>
              <a:rPr lang="zh-CN" altLang="en-US" sz="1400" dirty="0">
                <a:hlinkClick r:id="rId4"/>
              </a:rPr>
              <a:t>文档</a:t>
            </a:r>
            <a:r>
              <a:rPr lang="zh-CN" altLang="en-US" sz="14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215750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3F6E2A-1CC0-4559-A44B-9A22D02AD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100" dirty="0"/>
              <a:t>相关</a:t>
            </a:r>
            <a:r>
              <a:rPr lang="en-US" altLang="zh-CN" spc="100" dirty="0"/>
              <a:t>API</a:t>
            </a:r>
            <a:r>
              <a:rPr lang="zh-CN" altLang="en-US" spc="100" dirty="0"/>
              <a:t>概览</a:t>
            </a:r>
            <a:r>
              <a:rPr lang="en-US" altLang="zh-CN" spc="100" dirty="0"/>
              <a:t>(</a:t>
            </a:r>
            <a:r>
              <a:rPr lang="zh-CN" altLang="en-US" spc="100" dirty="0"/>
              <a:t>关系图</a:t>
            </a:r>
            <a:r>
              <a:rPr lang="en-US" altLang="zh-CN" spc="100" dirty="0"/>
              <a:t>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88D6A9-D0AB-4649-B0C7-199142F0A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95789" y="2826274"/>
            <a:ext cx="2888615" cy="6668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600" dirty="0"/>
              <a:t>Service Worker </a:t>
            </a:r>
            <a:r>
              <a:rPr lang="zh-CN" altLang="en-US" sz="1600" dirty="0"/>
              <a:t>线程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6135F87-0470-4A8A-9898-B23F7B0F1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67814" y="1690688"/>
            <a:ext cx="7256372" cy="4483290"/>
          </a:xfrm>
          <a:prstGeom prst="rect">
            <a:avLst/>
          </a:prstGeom>
          <a:effectLst>
            <a:outerShdw blurRad="127000" dist="50800" dir="8100000" algn="tr" rotWithShape="0">
              <a:prstClr val="black">
                <a:alpha val="26000"/>
              </a:prstClr>
            </a:outerShdw>
          </a:effec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A6FD706-A585-4A88-9B34-C1AAEDAE685F}"/>
              </a:ext>
            </a:extLst>
          </p:cNvPr>
          <p:cNvSpPr txBox="1"/>
          <p:nvPr/>
        </p:nvSpPr>
        <p:spPr>
          <a:xfrm>
            <a:off x="838200" y="580464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浏览器主线程</a:t>
            </a:r>
          </a:p>
        </p:txBody>
      </p:sp>
      <p:sp>
        <p:nvSpPr>
          <p:cNvPr id="6" name="对话气泡: 圆角矩形 5">
            <a:extLst>
              <a:ext uri="{FF2B5EF4-FFF2-40B4-BE49-F238E27FC236}">
                <a16:creationId xmlns:a16="http://schemas.microsoft.com/office/drawing/2014/main" id="{4155734E-6E09-4CFB-B5BA-DBE785913201}"/>
              </a:ext>
            </a:extLst>
          </p:cNvPr>
          <p:cNvSpPr/>
          <p:nvPr/>
        </p:nvSpPr>
        <p:spPr>
          <a:xfrm>
            <a:off x="899145" y="1931275"/>
            <a:ext cx="1508715" cy="1497725"/>
          </a:xfrm>
          <a:prstGeom prst="wedgeRoundRectCallout">
            <a:avLst>
              <a:gd name="adj1" fmla="val 96624"/>
              <a:gd name="adj2" fmla="val 53632"/>
              <a:gd name="adj3" fmla="val 1666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sz="1600" dirty="0"/>
              <a:t>UI</a:t>
            </a:r>
            <a:r>
              <a:rPr lang="zh-CN" altLang="en-US" sz="1600" dirty="0"/>
              <a:t>主线程，可以访问</a:t>
            </a:r>
            <a:r>
              <a:rPr lang="en-US" altLang="zh-CN" sz="1600" dirty="0"/>
              <a:t>DOM</a:t>
            </a:r>
            <a:endParaRPr lang="zh-CN" altLang="en-US" sz="1600" dirty="0"/>
          </a:p>
        </p:txBody>
      </p:sp>
      <p:sp>
        <p:nvSpPr>
          <p:cNvPr id="7" name="对话气泡: 圆角矩形 6">
            <a:extLst>
              <a:ext uri="{FF2B5EF4-FFF2-40B4-BE49-F238E27FC236}">
                <a16:creationId xmlns:a16="http://schemas.microsoft.com/office/drawing/2014/main" id="{EB347954-3754-4B50-A23A-11B950D33B96}"/>
              </a:ext>
            </a:extLst>
          </p:cNvPr>
          <p:cNvSpPr/>
          <p:nvPr/>
        </p:nvSpPr>
        <p:spPr>
          <a:xfrm>
            <a:off x="9845085" y="4676253"/>
            <a:ext cx="1508715" cy="1497725"/>
          </a:xfrm>
          <a:prstGeom prst="wedgeRoundRectCallout">
            <a:avLst>
              <a:gd name="adj1" fmla="val -101222"/>
              <a:gd name="adj2" fmla="val -53736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后台线程，不可以访问</a:t>
            </a:r>
            <a:r>
              <a:rPr lang="en-US" altLang="zh-CN" sz="1600" dirty="0"/>
              <a:t>DOM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852474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B6DCF2-E377-4E82-9081-DA57C03E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第三方插件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C4023D-36F9-4AE2-9D11-C8A889CCD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1600" b="1" dirty="0">
                <a:hlinkClick r:id="rId3"/>
              </a:rPr>
              <a:t>Offline-plugin</a:t>
            </a:r>
            <a:r>
              <a:rPr lang="zh-CN" altLang="en-US" sz="1600" dirty="0"/>
              <a:t>（</a:t>
            </a:r>
            <a:r>
              <a:rPr lang="en-US" altLang="zh-CN" sz="1600" dirty="0"/>
              <a:t>https://github.com/NekR/offline-plugin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这个插件意图为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webpack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工程提供一个离线体验。它采用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serviceworker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，并且把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appcache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作为底层备用。只要你简单地在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webpack.config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文件中引入，那么随着你客户端的运行，你的工程将通过缓存所有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或一些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webpack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产出的资源成为离线应用。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1600" b="1" dirty="0">
                <a:hlinkClick r:id="rId4"/>
              </a:rPr>
              <a:t>Workbox</a:t>
            </a:r>
            <a:r>
              <a:rPr lang="zh-CN" altLang="en-US" sz="1600" dirty="0"/>
              <a:t>（</a:t>
            </a:r>
            <a:r>
              <a:rPr lang="en-US" altLang="zh-CN" sz="1600" dirty="0"/>
              <a:t> https://developers.google.com/web/tools/workbox/ 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Workbox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是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sw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-precache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和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sw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-toolbox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的继任者。它是一组内容库和工具，用于生成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 Worker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、预缓存、路由以及运行时缓存。另外，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Workbox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还附带模块，可轻松地将后台同步和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Google analytics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集成到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 Worker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CN" sz="1600" b="1" dirty="0">
                <a:hlinkClick r:id="rId5"/>
              </a:rPr>
              <a:t>Lavas</a:t>
            </a:r>
            <a:r>
              <a:rPr lang="zh-CN" altLang="en-US" sz="1600" dirty="0"/>
              <a:t>（</a:t>
            </a:r>
            <a:r>
              <a:rPr lang="en-US" altLang="zh-CN" sz="1600" dirty="0"/>
              <a:t> https://lavas.baidu.com/guide/v2/advanced/service-worker 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基于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Vue.js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PWA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解决方案，帮助开发者快速搭建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PWA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应用，解决接入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PWA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的各种问题</a:t>
            </a:r>
          </a:p>
        </p:txBody>
      </p:sp>
    </p:spTree>
    <p:extLst>
      <p:ext uri="{BB962C8B-B14F-4D97-AF65-F5344CB8AC3E}">
        <p14:creationId xmlns:p14="http://schemas.microsoft.com/office/powerpoint/2010/main" val="4281396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D11025-8CA9-437D-AD0E-5EF5EDEEA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2413" y="2722438"/>
            <a:ext cx="3067173" cy="14131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8800" dirty="0"/>
              <a:t>谢谢！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C8B645-2718-4061-85CD-C8B7D5A4A6A0}"/>
              </a:ext>
            </a:extLst>
          </p:cNvPr>
          <p:cNvSpPr txBox="1"/>
          <p:nvPr/>
        </p:nvSpPr>
        <p:spPr>
          <a:xfrm>
            <a:off x="7562973" y="583672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附件：示例代码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83789220-50B3-47AA-8D56-C31C2BAEB8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9716238"/>
              </p:ext>
            </p:extLst>
          </p:nvPr>
        </p:nvGraphicFramePr>
        <p:xfrm>
          <a:off x="9483418" y="5754688"/>
          <a:ext cx="720725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包装程序外壳对象" showAsIcon="1" r:id="rId3" imgW="721440" imgH="532800" progId="Package">
                  <p:embed/>
                </p:oleObj>
              </mc:Choice>
              <mc:Fallback>
                <p:oleObj name="包装程序外壳对象" showAsIcon="1" r:id="rId3" imgW="721440" imgH="532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483418" y="5754688"/>
                        <a:ext cx="720725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4326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5637C4-A6F5-4AC7-93CF-9DFF9845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目录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8CF2DF-FF7C-4A59-A318-02015889C17C}"/>
              </a:ext>
            </a:extLst>
          </p:cNvPr>
          <p:cNvSpPr txBox="1"/>
          <p:nvPr/>
        </p:nvSpPr>
        <p:spPr>
          <a:xfrm>
            <a:off x="1109078" y="2100169"/>
            <a:ext cx="2489528" cy="3372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spc="100" dirty="0"/>
              <a:t>基本概念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spc="100" dirty="0"/>
              <a:t>前提条件</a:t>
            </a:r>
            <a:endParaRPr lang="en-US" altLang="zh-CN" sz="1600" spc="1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spc="100" dirty="0"/>
              <a:t>上手示例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spc="100" dirty="0"/>
              <a:t>生命周期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spc="100" dirty="0">
                <a:cs typeface="+mn-ea"/>
                <a:sym typeface="+mn-lt"/>
              </a:rPr>
              <a:t>作用域和控制</a:t>
            </a:r>
            <a:endParaRPr lang="zh-CN" altLang="en-US" sz="1600" spc="1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spc="100"/>
              <a:t>举例剖析</a:t>
            </a:r>
            <a:endParaRPr lang="en-US" altLang="zh-CN" sz="1600" spc="1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spc="100" dirty="0"/>
              <a:t>相关</a:t>
            </a:r>
            <a:r>
              <a:rPr lang="en-US" altLang="zh-CN" sz="1600" spc="100" dirty="0"/>
              <a:t>API</a:t>
            </a:r>
            <a:r>
              <a:rPr lang="zh-CN" altLang="en-US" sz="1600" spc="100" dirty="0"/>
              <a:t>简介</a:t>
            </a:r>
            <a:endParaRPr lang="en-US" altLang="zh-CN" sz="1600" spc="1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spc="100" dirty="0"/>
              <a:t>项目实战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/>
              <a:t>第三方插件</a:t>
            </a:r>
          </a:p>
        </p:txBody>
      </p:sp>
      <p:pic>
        <p:nvPicPr>
          <p:cNvPr id="3074" name="Picture 2" descr="âservice workerâçå¾çæç´¢ç»æ">
            <a:extLst>
              <a:ext uri="{FF2B5EF4-FFF2-40B4-BE49-F238E27FC236}">
                <a16:creationId xmlns:a16="http://schemas.microsoft.com/office/drawing/2014/main" id="{5338CA7C-0616-42B1-B4CD-8FB18DE0A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49" b="96154" l="3184" r="97395">
                        <a14:foregroundMark x1="54124" y1="63462" x2="54124" y2="66026"/>
                        <a14:foregroundMark x1="38133" y1="63846" x2="38133" y2="64487"/>
                        <a14:foregroundMark x1="43777" y1="64359" x2="43777" y2="64359"/>
                        <a14:foregroundMark x1="45731" y1="69359" x2="45731" y2="69359"/>
                        <a14:foregroundMark x1="59190" y1="68974" x2="59190" y2="68974"/>
                        <a14:foregroundMark x1="66353" y1="75769" x2="66353" y2="75769"/>
                        <a14:foregroundMark x1="83068" y1="79487" x2="83068" y2="79487"/>
                        <a14:foregroundMark x1="85094" y1="79744" x2="85094" y2="79744"/>
                        <a14:foregroundMark x1="87554" y1="78718" x2="87554" y2="78718"/>
                        <a14:foregroundMark x1="91606" y1="76667" x2="91606" y2="76667"/>
                        <a14:foregroundMark x1="73300" y1="28333" x2="73300" y2="28333"/>
                        <a14:foregroundMark x1="77786" y1="18974" x2="77786" y2="18974"/>
                        <a14:foregroundMark x1="74168" y1="19487" x2="74168" y2="19487"/>
                        <a14:foregroundMark x1="71056" y1="19231" x2="71056" y2="19231"/>
                        <a14:foregroundMark x1="65195" y1="18974" x2="65195" y2="18974"/>
                        <a14:foregroundMark x1="63603" y1="16923" x2="63603" y2="16923"/>
                        <a14:foregroundMark x1="56006" y1="16538" x2="56006" y2="16538"/>
                        <a14:foregroundMark x1="60492" y1="34359" x2="60492" y2="34359"/>
                        <a14:foregroundMark x1="54124" y1="39744" x2="54124" y2="39744"/>
                        <a14:foregroundMark x1="40232" y1="10128" x2="40232" y2="10128"/>
                        <a14:foregroundMark x1="18741" y1="16923" x2="18741" y2="16923"/>
                        <a14:foregroundMark x1="18524" y1="22179" x2="18524" y2="22179"/>
                        <a14:foregroundMark x1="17656" y1="34872" x2="17656" y2="34872"/>
                        <a14:foregroundMark x1="13676" y1="33846" x2="13676" y2="33846"/>
                        <a14:foregroundMark x1="8321" y1="33846" x2="8321" y2="33846"/>
                        <a14:foregroundMark x1="9551" y1="41026" x2="9551" y2="41026"/>
                        <a14:foregroundMark x1="12373" y1="42051" x2="12373" y2="42051"/>
                        <a14:foregroundMark x1="16787" y1="42308" x2="16787" y2="42308"/>
                        <a14:foregroundMark x1="19175" y1="51026" x2="19175" y2="51026"/>
                        <a14:foregroundMark x1="23300" y1="67564" x2="23300" y2="67564"/>
                        <a14:foregroundMark x1="39797" y1="81026" x2="39797" y2="81026"/>
                        <a14:foregroundMark x1="41679" y1="81795" x2="41679" y2="81795"/>
                        <a14:foregroundMark x1="44645" y1="81410" x2="44645" y2="81410"/>
                        <a14:foregroundMark x1="47250" y1="80897" x2="47250" y2="80897"/>
                        <a14:foregroundMark x1="48987" y1="80128" x2="48987" y2="80128"/>
                        <a14:foregroundMark x1="50796" y1="80000" x2="50796" y2="80000"/>
                        <a14:foregroundMark x1="52171" y1="88974" x2="52171" y2="88974"/>
                        <a14:foregroundMark x1="49855" y1="88590" x2="49855" y2="88590"/>
                        <a14:foregroundMark x1="47685" y1="89231" x2="47685" y2="89231"/>
                        <a14:foregroundMark x1="45731" y1="89744" x2="45731" y2="89744"/>
                        <a14:foregroundMark x1="43632" y1="89744" x2="43632" y2="89744"/>
                        <a14:foregroundMark x1="42185" y1="89103" x2="42185" y2="89103"/>
                        <a14:backgroundMark x1="12229" y1="8462" x2="16787" y2="10385"/>
                        <a14:backgroundMark x1="3763" y1="5897" x2="31621" y2="4231"/>
                        <a14:backgroundMark x1="6223" y1="53846" x2="24313" y2="90128"/>
                        <a14:backgroundMark x1="92402" y1="17308" x2="65991" y2="55256"/>
                        <a14:backgroundMark x1="42764" y1="25256" x2="26411" y2="49872"/>
                        <a14:backgroundMark x1="20695" y1="28590" x2="20984" y2="39615"/>
                        <a14:backgroundMark x1="9407" y1="26667" x2="17511" y2="26282"/>
                        <a14:backgroundMark x1="66064" y1="12179" x2="77352" y2="14872"/>
                        <a14:backgroundMark x1="65485" y1="23590" x2="72648" y2="25000"/>
                        <a14:backgroundMark x1="85962" y1="88974" x2="92185" y2="89103"/>
                        <a14:backgroundMark x1="87265" y1="63590" x2="92836" y2="62179"/>
                        <a14:backgroundMark x1="76628" y1="65000" x2="77135" y2="65641"/>
                        <a14:backgroundMark x1="78654" y1="62949" x2="78654" y2="63718"/>
                        <a14:backgroundMark x1="44428" y1="69872" x2="44718" y2="71795"/>
                        <a14:backgroundMark x1="40087" y1="70513" x2="40087" y2="73974"/>
                        <a14:backgroundMark x1="45152" y1="60000" x2="46454" y2="60641"/>
                        <a14:backgroundMark x1="7453" y1="71667" x2="7742" y2="72949"/>
                        <a14:backgroundMark x1="7308" y1="72692" x2="7598" y2="72821"/>
                        <a14:backgroundMark x1="5716" y1="63846" x2="13893" y2="8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299" y="1832273"/>
            <a:ext cx="6763620" cy="3817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4200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CD6171-E1CA-4AC2-9EF6-6711F3263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基本概念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6B9B62-4536-4BC9-B72E-B5697F218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457200">
              <a:lnSpc>
                <a:spcPct val="150000"/>
              </a:lnSpc>
              <a:buNone/>
            </a:pPr>
            <a:r>
              <a:rPr lang="en-US" altLang="zh-CN" sz="1600" spc="100" dirty="0">
                <a:cs typeface="+mn-ea"/>
                <a:sym typeface="+mn-lt"/>
              </a:rPr>
              <a:t>Service worker </a:t>
            </a:r>
            <a:r>
              <a:rPr lang="zh-CN" altLang="en-US" sz="1600" spc="100" dirty="0">
                <a:cs typeface="+mn-ea"/>
                <a:sym typeface="+mn-lt"/>
              </a:rPr>
              <a:t>是一种</a:t>
            </a:r>
            <a:r>
              <a:rPr lang="en-US" altLang="zh-CN" sz="1600" spc="100" dirty="0">
                <a:cs typeface="+mn-ea"/>
                <a:sym typeface="+mn-lt"/>
              </a:rPr>
              <a:t>JavaScript</a:t>
            </a:r>
            <a:r>
              <a:rPr lang="zh-CN" altLang="en-US" sz="1600" spc="100" dirty="0">
                <a:cs typeface="+mn-ea"/>
                <a:sym typeface="+mn-lt"/>
              </a:rPr>
              <a:t>工作线程，一种可编程网络代理，拥有推送通知，后台同步，定期同步和地理围栏等功能。</a:t>
            </a:r>
            <a:endParaRPr lang="en-US" altLang="zh-CN" sz="1600" spc="100" dirty="0">
              <a:cs typeface="+mn-ea"/>
              <a:sym typeface="+mn-lt"/>
            </a:endParaRPr>
          </a:p>
          <a:p>
            <a:pPr marL="0" indent="457200">
              <a:lnSpc>
                <a:spcPct val="150000"/>
              </a:lnSpc>
              <a:buNone/>
            </a:pPr>
            <a:r>
              <a:rPr lang="zh-CN" altLang="en-US" sz="1600" spc="100" dirty="0">
                <a:cs typeface="+mn-ea"/>
                <a:sym typeface="+mn-lt"/>
              </a:rPr>
              <a:t>在</a:t>
            </a:r>
            <a:r>
              <a:rPr lang="en-US" altLang="zh-CN" sz="1600" spc="100" dirty="0">
                <a:cs typeface="+mn-ea"/>
                <a:sym typeface="+mn-lt"/>
              </a:rPr>
              <a:t>2014</a:t>
            </a:r>
            <a:r>
              <a:rPr lang="zh-CN" altLang="en-US" sz="1600" spc="100" dirty="0">
                <a:cs typeface="+mn-ea"/>
                <a:sym typeface="+mn-lt"/>
              </a:rPr>
              <a:t>年，</a:t>
            </a:r>
            <a:r>
              <a:rPr lang="en-US" altLang="zh-CN" sz="1600" spc="100" dirty="0">
                <a:cs typeface="+mn-ea"/>
                <a:sym typeface="+mn-lt"/>
              </a:rPr>
              <a:t>W3C</a:t>
            </a:r>
            <a:r>
              <a:rPr lang="zh-CN" altLang="en-US" sz="1600" spc="100" dirty="0">
                <a:cs typeface="+mn-ea"/>
                <a:sym typeface="+mn-lt"/>
              </a:rPr>
              <a:t>公布了</a:t>
            </a:r>
            <a:r>
              <a:rPr lang="en-US" altLang="zh-CN" sz="1600" spc="100" dirty="0">
                <a:cs typeface="+mn-ea"/>
                <a:sym typeface="+mn-lt"/>
              </a:rPr>
              <a:t>service worker</a:t>
            </a:r>
            <a:r>
              <a:rPr lang="zh-CN" altLang="en-US" sz="1600" spc="100" dirty="0">
                <a:cs typeface="+mn-ea"/>
                <a:sym typeface="+mn-lt"/>
              </a:rPr>
              <a:t>的草案，</a:t>
            </a:r>
            <a:r>
              <a:rPr lang="en-US" altLang="zh-CN" sz="1600" spc="100" dirty="0">
                <a:cs typeface="+mn-ea"/>
                <a:sym typeface="+mn-lt"/>
              </a:rPr>
              <a:t>service worker</a:t>
            </a:r>
            <a:r>
              <a:rPr lang="zh-CN" altLang="en-US" sz="1600" spc="100" dirty="0">
                <a:cs typeface="+mn-ea"/>
                <a:sym typeface="+mn-lt"/>
              </a:rPr>
              <a:t>提供了很多新的能力，使得</a:t>
            </a:r>
            <a:r>
              <a:rPr lang="en-US" altLang="zh-CN" sz="1600" spc="100" dirty="0">
                <a:cs typeface="+mn-ea"/>
                <a:sym typeface="+mn-lt"/>
              </a:rPr>
              <a:t>web app</a:t>
            </a:r>
            <a:r>
              <a:rPr lang="zh-CN" altLang="en-US" sz="1600" spc="100" dirty="0">
                <a:cs typeface="+mn-ea"/>
                <a:sym typeface="+mn-lt"/>
              </a:rPr>
              <a:t>拥有与</a:t>
            </a:r>
            <a:r>
              <a:rPr lang="en-US" altLang="zh-CN" sz="1600" spc="100" dirty="0">
                <a:cs typeface="+mn-ea"/>
                <a:sym typeface="+mn-lt"/>
              </a:rPr>
              <a:t>native app</a:t>
            </a:r>
            <a:r>
              <a:rPr lang="zh-CN" altLang="en-US" sz="1600" spc="100" dirty="0">
                <a:cs typeface="+mn-ea"/>
                <a:sym typeface="+mn-lt"/>
              </a:rPr>
              <a:t>相同的离线体验、消息推送体验。</a:t>
            </a:r>
          </a:p>
          <a:p>
            <a:pPr marL="0" indent="457200">
              <a:lnSpc>
                <a:spcPct val="150000"/>
              </a:lnSpc>
              <a:buNone/>
            </a:pPr>
            <a:r>
              <a:rPr lang="en-US" altLang="zh-CN" sz="1600" spc="100" dirty="0">
                <a:cs typeface="+mn-ea"/>
                <a:sym typeface="+mn-lt"/>
              </a:rPr>
              <a:t>service worker</a:t>
            </a:r>
            <a:r>
              <a:rPr lang="zh-CN" altLang="en-US" sz="1600" spc="100" dirty="0">
                <a:cs typeface="+mn-ea"/>
                <a:sym typeface="+mn-lt"/>
              </a:rPr>
              <a:t>是一段脚本，与</a:t>
            </a:r>
            <a:r>
              <a:rPr lang="en-US" altLang="zh-CN" sz="1600" spc="100" dirty="0">
                <a:cs typeface="+mn-ea"/>
                <a:sym typeface="+mn-lt"/>
              </a:rPr>
              <a:t>web worker</a:t>
            </a:r>
            <a:r>
              <a:rPr lang="zh-CN" altLang="en-US" sz="1600" spc="100" dirty="0">
                <a:cs typeface="+mn-ea"/>
                <a:sym typeface="+mn-lt"/>
              </a:rPr>
              <a:t>一样，也是在后台运行。作为一个独立的线程，运行环境与普通脚本不同，所以不能直接参与</a:t>
            </a:r>
            <a:r>
              <a:rPr lang="en-US" altLang="zh-CN" sz="1600" spc="100" dirty="0">
                <a:cs typeface="+mn-ea"/>
                <a:sym typeface="+mn-lt"/>
              </a:rPr>
              <a:t>web</a:t>
            </a:r>
            <a:r>
              <a:rPr lang="zh-CN" altLang="en-US" sz="1600" spc="100" dirty="0">
                <a:cs typeface="+mn-ea"/>
                <a:sym typeface="+mn-lt"/>
              </a:rPr>
              <a:t>交互行为。</a:t>
            </a:r>
            <a:r>
              <a:rPr lang="en-US" altLang="zh-CN" sz="1600" spc="100" dirty="0">
                <a:cs typeface="+mn-ea"/>
                <a:sym typeface="+mn-lt"/>
              </a:rPr>
              <a:t>native app</a:t>
            </a:r>
            <a:r>
              <a:rPr lang="zh-CN" altLang="en-US" sz="1600" spc="100" dirty="0">
                <a:cs typeface="+mn-ea"/>
                <a:sym typeface="+mn-lt"/>
              </a:rPr>
              <a:t>可以做到离线使用、消息推送、后台自动更新，</a:t>
            </a:r>
            <a:r>
              <a:rPr lang="en-US" altLang="zh-CN" sz="1600" spc="100" dirty="0">
                <a:cs typeface="+mn-ea"/>
                <a:sym typeface="+mn-lt"/>
              </a:rPr>
              <a:t>service worker</a:t>
            </a:r>
            <a:r>
              <a:rPr lang="zh-CN" altLang="en-US" sz="1600" spc="100" dirty="0">
                <a:cs typeface="+mn-ea"/>
                <a:sym typeface="+mn-lt"/>
              </a:rPr>
              <a:t>的出现是正是为了使得</a:t>
            </a:r>
            <a:r>
              <a:rPr lang="en-US" altLang="zh-CN" sz="1600" spc="100" dirty="0">
                <a:cs typeface="+mn-ea"/>
                <a:sym typeface="+mn-lt"/>
              </a:rPr>
              <a:t>web app</a:t>
            </a:r>
            <a:r>
              <a:rPr lang="zh-CN" altLang="en-US" sz="1600" spc="100" dirty="0">
                <a:cs typeface="+mn-ea"/>
                <a:sym typeface="+mn-lt"/>
              </a:rPr>
              <a:t>也可以具有类似的能力。</a:t>
            </a:r>
            <a:endParaRPr lang="en-US" altLang="zh-CN" sz="1600" spc="100" dirty="0">
              <a:cs typeface="+mn-ea"/>
              <a:sym typeface="+mn-lt"/>
            </a:endParaRPr>
          </a:p>
          <a:p>
            <a:pPr marL="0" indent="457200">
              <a:lnSpc>
                <a:spcPct val="150000"/>
              </a:lnSpc>
              <a:buNone/>
            </a:pPr>
            <a:r>
              <a:rPr lang="zh-CN" altLang="en-US" sz="1600" spc="100" dirty="0">
                <a:cs typeface="+mn-ea"/>
                <a:sym typeface="+mn-lt"/>
              </a:rPr>
              <a:t>我们今天讨论的主要是他的网络代理方面的基础知识，如请求预加载，动态加载等等。</a:t>
            </a:r>
          </a:p>
        </p:txBody>
      </p:sp>
    </p:spTree>
    <p:extLst>
      <p:ext uri="{BB962C8B-B14F-4D97-AF65-F5344CB8AC3E}">
        <p14:creationId xmlns:p14="http://schemas.microsoft.com/office/powerpoint/2010/main" val="2780672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1A705E-D6BB-454A-A45A-89C69FA12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前提条件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3BDEC2-711B-496D-B3A7-DE5BD29B0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73243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b="1" dirty="0">
                <a:cs typeface="+mn-ea"/>
                <a:sym typeface="+mn-lt"/>
              </a:rPr>
              <a:t>需要 </a:t>
            </a:r>
            <a:r>
              <a:rPr lang="en-US" altLang="zh-CN" sz="1600" b="1" dirty="0">
                <a:cs typeface="+mn-ea"/>
                <a:sym typeface="+mn-lt"/>
              </a:rPr>
              <a:t>HTTPS (</a:t>
            </a:r>
            <a:r>
              <a:rPr lang="zh-CN" altLang="en-US" sz="1600" b="1" dirty="0">
                <a:cs typeface="+mn-ea"/>
                <a:sym typeface="+mn-lt"/>
              </a:rPr>
              <a:t>或 </a:t>
            </a:r>
            <a:r>
              <a:rPr lang="en-US" altLang="zh-CN" sz="1600" b="1" dirty="0">
                <a:cs typeface="+mn-ea"/>
                <a:sym typeface="+mn-lt"/>
              </a:rPr>
              <a:t>localhost </a:t>
            </a:r>
            <a:r>
              <a:rPr lang="zh-CN" altLang="en-US" sz="1600" b="1" dirty="0">
                <a:cs typeface="+mn-ea"/>
                <a:sym typeface="+mn-lt"/>
              </a:rPr>
              <a:t>访问</a:t>
            </a:r>
            <a:r>
              <a:rPr lang="en-US" altLang="zh-CN" sz="1600" b="1" dirty="0">
                <a:cs typeface="+mn-ea"/>
                <a:sym typeface="+mn-lt"/>
              </a:rPr>
              <a:t>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600" dirty="0">
                <a:cs typeface="+mn-ea"/>
                <a:sym typeface="+mn-lt"/>
              </a:rPr>
              <a:t>在开发过程中，可以通过 </a:t>
            </a:r>
            <a:r>
              <a:rPr lang="en-US" altLang="zh-CN" sz="1600" dirty="0">
                <a:cs typeface="+mn-ea"/>
                <a:sym typeface="+mn-lt"/>
              </a:rPr>
              <a:t>localhost </a:t>
            </a:r>
            <a:r>
              <a:rPr lang="zh-CN" altLang="en-US" sz="1600" dirty="0">
                <a:cs typeface="+mn-ea"/>
                <a:sym typeface="+mn-lt"/>
              </a:rPr>
              <a:t>使用服务工作线程，但如果要在网站上部署服务工作线程，需要在服务器上设置 </a:t>
            </a:r>
            <a:r>
              <a:rPr lang="en-US" altLang="zh-CN" sz="1600" dirty="0">
                <a:cs typeface="+mn-ea"/>
                <a:sym typeface="+mn-lt"/>
              </a:rPr>
              <a:t>HTTPS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b="1" dirty="0">
                <a:cs typeface="+mn-ea"/>
                <a:sym typeface="+mn-lt"/>
              </a:rPr>
              <a:t>浏览器支持</a:t>
            </a:r>
            <a:endParaRPr lang="en-US" altLang="zh-CN" sz="1600" b="1" dirty="0">
              <a:cs typeface="+mn-ea"/>
              <a:sym typeface="+mn-lt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600" dirty="0"/>
              <a:t>可用的浏览器日益增多。服务工作线程受 </a:t>
            </a:r>
            <a:r>
              <a:rPr lang="en-US" altLang="zh-CN" sz="1600" dirty="0"/>
              <a:t>Firefox </a:t>
            </a:r>
            <a:r>
              <a:rPr lang="zh-CN" altLang="en-US" sz="1600" dirty="0"/>
              <a:t>和 </a:t>
            </a:r>
            <a:r>
              <a:rPr lang="en-US" altLang="zh-CN" sz="1600" dirty="0"/>
              <a:t>Opera </a:t>
            </a:r>
            <a:r>
              <a:rPr lang="zh-CN" altLang="en-US" sz="1600" dirty="0"/>
              <a:t>支持。 </a:t>
            </a:r>
            <a:r>
              <a:rPr lang="en-US" altLang="zh-CN" sz="1600" dirty="0"/>
              <a:t>Microsoft Edge </a:t>
            </a:r>
            <a:r>
              <a:rPr lang="zh-CN" altLang="en-US" sz="1600" dirty="0"/>
              <a:t>现在表示公开支持。甚至 </a:t>
            </a:r>
            <a:r>
              <a:rPr lang="en-US" altLang="zh-CN" sz="1600" dirty="0"/>
              <a:t>Safari </a:t>
            </a:r>
            <a:r>
              <a:rPr lang="zh-CN" altLang="en-US" sz="1600" dirty="0"/>
              <a:t>也暗示未来会进行相关开发。 您可以在 </a:t>
            </a:r>
            <a:r>
              <a:rPr lang="en-US" altLang="zh-CN" sz="1600" dirty="0"/>
              <a:t>Jake Archibald </a:t>
            </a:r>
            <a:r>
              <a:rPr lang="zh-CN" altLang="en-US" sz="1600" dirty="0"/>
              <a:t>的 </a:t>
            </a:r>
            <a:r>
              <a:rPr lang="en-US" altLang="zh-CN" sz="1600" dirty="0">
                <a:hlinkClick r:id="rId3"/>
              </a:rPr>
              <a:t>is </a:t>
            </a:r>
            <a:r>
              <a:rPr lang="en-US" altLang="zh-CN" sz="1600" dirty="0" err="1">
                <a:hlinkClick r:id="rId3"/>
              </a:rPr>
              <a:t>Serviceworker</a:t>
            </a:r>
            <a:r>
              <a:rPr lang="en-US" altLang="zh-CN" sz="1600" dirty="0">
                <a:hlinkClick r:id="rId3"/>
              </a:rPr>
              <a:t> ready</a:t>
            </a:r>
            <a:r>
              <a:rPr lang="en-US" altLang="zh-CN" sz="1600" dirty="0"/>
              <a:t> </a:t>
            </a:r>
            <a:r>
              <a:rPr lang="zh-CN" altLang="en-US" sz="1600" dirty="0"/>
              <a:t>网站上查看所有浏览器的支持情况。</a:t>
            </a:r>
            <a:endParaRPr lang="zh-CN" altLang="en-US" sz="1600" b="1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750FBE-9D73-4510-A9F4-D9C0708C75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6653" y="1027906"/>
            <a:ext cx="4147171" cy="522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676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D9051D-3CB8-478C-89F2-458198ECD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上手示例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3A73E42-2B81-4027-BA33-08B3CB583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081090"/>
            <a:ext cx="4481632" cy="251085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3AE5659-EEEA-4684-BE8F-421BBF1477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898" y="3531314"/>
            <a:ext cx="4857513" cy="206062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BFB2B1C-1C93-4999-B44D-A2932DD2B9C8}"/>
              </a:ext>
            </a:extLst>
          </p:cNvPr>
          <p:cNvSpPr txBox="1"/>
          <p:nvPr/>
        </p:nvSpPr>
        <p:spPr>
          <a:xfrm>
            <a:off x="914400" y="1734410"/>
            <a:ext cx="8371074" cy="7870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/>
              <a:t>我们现在演示一个最简单的离线示例，网站根目录有</a:t>
            </a:r>
            <a:r>
              <a:rPr lang="en-US" altLang="zh-CN" sz="1600" dirty="0"/>
              <a:t>3</a:t>
            </a:r>
            <a:r>
              <a:rPr lang="zh-CN" altLang="en-US" sz="1600" dirty="0"/>
              <a:t>个文件，</a:t>
            </a:r>
            <a:r>
              <a:rPr lang="en-US" altLang="zh-CN" sz="1600" dirty="0"/>
              <a:t>index.html, sw.js, </a:t>
            </a:r>
            <a:r>
              <a:rPr lang="en-US" altLang="zh-CN" sz="1600" dirty="0" err="1"/>
              <a:t>dog.svg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启动网站服务器后 </a:t>
            </a:r>
            <a:r>
              <a:rPr lang="en-US" altLang="zh-CN" sz="1600" dirty="0"/>
              <a:t>index.html </a:t>
            </a:r>
            <a:r>
              <a:rPr lang="zh-CN" altLang="en-US" sz="1600" dirty="0"/>
              <a:t>正常加载，服务器停止后，页面依然能正常访问。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2E9AF23-CBD2-4BB5-8044-B737B96C29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3989" y="1734409"/>
            <a:ext cx="1616422" cy="1666883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3659979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20AEE5-EC83-4936-B79F-A72A9FBDF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生命周期</a:t>
            </a:r>
          </a:p>
        </p:txBody>
      </p:sp>
      <p:pic>
        <p:nvPicPr>
          <p:cNvPr id="1026" name="Picture 2" descr="service worker lifecycle">
            <a:extLst>
              <a:ext uri="{FF2B5EF4-FFF2-40B4-BE49-F238E27FC236}">
                <a16:creationId xmlns:a16="http://schemas.microsoft.com/office/drawing/2014/main" id="{2AF60DC1-0AD8-4AF1-AC44-891B8545509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6951" y="1253331"/>
            <a:ext cx="445932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251E89B-8785-4B7E-A2AC-82FAA87814C4}"/>
              </a:ext>
            </a:extLst>
          </p:cNvPr>
          <p:cNvSpPr/>
          <p:nvPr/>
        </p:nvSpPr>
        <p:spPr>
          <a:xfrm>
            <a:off x="1070707" y="1690688"/>
            <a:ext cx="6096000" cy="300306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212121"/>
                </a:solidFill>
                <a:cs typeface="+mn-ea"/>
                <a:sym typeface="+mn-lt"/>
              </a:rPr>
              <a:t>服务工作线程生命周期的目的：</a:t>
            </a: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rgbClr val="212121"/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212121"/>
                </a:solidFill>
                <a:cs typeface="+mn-ea"/>
                <a:sym typeface="+mn-lt"/>
              </a:rPr>
              <a:t>实现离线优先。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212121"/>
                </a:solidFill>
                <a:cs typeface="+mn-ea"/>
                <a:sym typeface="+mn-lt"/>
              </a:rPr>
              <a:t>允许新服务工作线程自行做好运行准备，无需中断当前的服务工作线程。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212121"/>
                </a:solidFill>
                <a:cs typeface="+mn-ea"/>
                <a:sym typeface="+mn-lt"/>
              </a:rPr>
              <a:t>确保整个过程中作用域页面由同一个服务工作线程（或者没有服务工作线程）控制。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212121"/>
                </a:solidFill>
                <a:cs typeface="+mn-ea"/>
                <a:sym typeface="+mn-lt"/>
              </a:rPr>
              <a:t>确保每次只运行网站的一个版本。</a:t>
            </a:r>
            <a:endParaRPr lang="zh-CN" altLang="en-US" sz="1600" b="0" i="0" dirty="0">
              <a:solidFill>
                <a:srgbClr val="212121"/>
              </a:solidFill>
              <a:effectLst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82911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564B62-A351-4EF8-BBA0-FC858739D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生命周期图解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6609F2D-4B9E-4597-AF21-39A8F44E9B22}"/>
              </a:ext>
            </a:extLst>
          </p:cNvPr>
          <p:cNvSpPr txBox="1"/>
          <p:nvPr/>
        </p:nvSpPr>
        <p:spPr>
          <a:xfrm>
            <a:off x="838200" y="1778552"/>
            <a:ext cx="4243552" cy="420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sz="1600" dirty="0"/>
              <a:t>当我们进入网站首页，执行 </a:t>
            </a:r>
            <a:r>
              <a:rPr lang="en-US" altLang="zh-CN" sz="1600" dirty="0"/>
              <a:t>register(sw.js) </a:t>
            </a:r>
            <a:r>
              <a:rPr lang="zh-CN" altLang="en-US" sz="1600" dirty="0"/>
              <a:t>后，服务工作线程就进入了 </a:t>
            </a:r>
            <a:r>
              <a:rPr lang="en-US" altLang="zh-CN" sz="1600" dirty="0"/>
              <a:t>install </a:t>
            </a:r>
            <a:r>
              <a:rPr lang="zh-CN" altLang="en-US" sz="1600" dirty="0"/>
              <a:t>阶段。</a:t>
            </a:r>
            <a:endParaRPr lang="en-US" altLang="zh-CN" sz="1600" dirty="0"/>
          </a:p>
          <a:p>
            <a:pPr indent="457200">
              <a:lnSpc>
                <a:spcPct val="150000"/>
              </a:lnSpc>
            </a:pPr>
            <a:r>
              <a:rPr lang="zh-CN" altLang="en-US" sz="1600" dirty="0"/>
              <a:t>一般在 </a:t>
            </a:r>
            <a:r>
              <a:rPr lang="en-US" altLang="zh-CN" sz="1600" dirty="0"/>
              <a:t>install </a:t>
            </a:r>
            <a:r>
              <a:rPr lang="zh-CN" altLang="en-US" sz="1600" dirty="0"/>
              <a:t>阶段，等待资源缓存完毕后，服务工作线程就会进入到 </a:t>
            </a:r>
            <a:r>
              <a:rPr lang="en-US" altLang="zh-CN" sz="1600" dirty="0"/>
              <a:t>waiting </a:t>
            </a:r>
            <a:r>
              <a:rPr lang="zh-CN" altLang="en-US" sz="1600" dirty="0"/>
              <a:t>状态。</a:t>
            </a:r>
            <a:endParaRPr lang="en-US" altLang="zh-CN" sz="1600" dirty="0"/>
          </a:p>
          <a:p>
            <a:pPr indent="457200">
              <a:lnSpc>
                <a:spcPct val="150000"/>
              </a:lnSpc>
            </a:pPr>
            <a:r>
              <a:rPr lang="zh-CN" altLang="en-US" sz="1600" dirty="0"/>
              <a:t>从 </a:t>
            </a:r>
            <a:r>
              <a:rPr lang="en-US" altLang="zh-CN" sz="1600" dirty="0"/>
              <a:t>waiting </a:t>
            </a:r>
            <a:r>
              <a:rPr lang="zh-CN" altLang="en-US" sz="1600" dirty="0"/>
              <a:t>到 </a:t>
            </a:r>
            <a:r>
              <a:rPr lang="en-US" altLang="zh-CN" sz="1600" dirty="0"/>
              <a:t>active </a:t>
            </a:r>
            <a:r>
              <a:rPr lang="zh-CN" altLang="en-US" sz="1600" dirty="0"/>
              <a:t>有三种情况，</a:t>
            </a:r>
            <a:r>
              <a:rPr lang="en-US" altLang="zh-CN" sz="1600" dirty="0"/>
              <a:t>1)</a:t>
            </a:r>
            <a:r>
              <a:rPr lang="zh-CN" altLang="en-US" sz="1600" dirty="0"/>
              <a:t>刷新</a:t>
            </a:r>
            <a:r>
              <a:rPr lang="en-US" altLang="zh-CN" sz="1600" dirty="0"/>
              <a:t>(</a:t>
            </a:r>
            <a:r>
              <a:rPr lang="zh-CN" altLang="en-US" sz="1600" dirty="0"/>
              <a:t>在只有一个活动标签页时</a:t>
            </a:r>
            <a:r>
              <a:rPr lang="en-US" altLang="zh-CN" sz="1600" dirty="0"/>
              <a:t>)</a:t>
            </a:r>
            <a:r>
              <a:rPr lang="zh-CN" altLang="en-US" sz="1600" dirty="0"/>
              <a:t> ；</a:t>
            </a:r>
            <a:br>
              <a:rPr lang="en-US" altLang="zh-CN" sz="1600" dirty="0"/>
            </a:br>
            <a:r>
              <a:rPr lang="en-US" altLang="zh-CN" sz="1600" dirty="0"/>
              <a:t>2)</a:t>
            </a:r>
            <a:r>
              <a:rPr lang="en-US" altLang="zh-CN" sz="1600" dirty="0" err="1"/>
              <a:t>skipWaiting</a:t>
            </a:r>
            <a:r>
              <a:rPr lang="en-US" altLang="zh-CN" sz="1600" dirty="0"/>
              <a:t>()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pPr indent="457200">
              <a:lnSpc>
                <a:spcPct val="150000"/>
              </a:lnSpc>
            </a:pPr>
            <a:r>
              <a:rPr lang="en-US" altLang="zh-CN" sz="1600" dirty="0"/>
              <a:t>Active</a:t>
            </a:r>
            <a:r>
              <a:rPr lang="zh-CN" altLang="en-US" sz="1600" dirty="0"/>
              <a:t>事件结束后，通过</a:t>
            </a:r>
            <a:r>
              <a:rPr lang="zh-CN" altLang="en-US" dirty="0"/>
              <a:t>刷新或调用</a:t>
            </a:r>
            <a:r>
              <a:rPr lang="en-US" altLang="zh-CN" dirty="0" err="1"/>
              <a:t>clients.claim</a:t>
            </a:r>
            <a:r>
              <a:rPr lang="en-US" altLang="zh-CN" dirty="0"/>
              <a:t>() </a:t>
            </a:r>
            <a:r>
              <a:rPr lang="zh-CN" altLang="en-US" dirty="0"/>
              <a:t>让</a:t>
            </a:r>
            <a:r>
              <a:rPr lang="zh-CN" altLang="en-US" sz="1600" dirty="0"/>
              <a:t>服务工作线程进入</a:t>
            </a:r>
            <a:r>
              <a:rPr lang="en-US" altLang="zh-CN" sz="1600" dirty="0"/>
              <a:t>fetch/message </a:t>
            </a:r>
            <a:r>
              <a:rPr lang="zh-CN" altLang="en-US" sz="1600" dirty="0"/>
              <a:t>阶段。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6B71289-4B79-40C6-A1B2-87393DFC1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319" y="819807"/>
            <a:ext cx="5953205" cy="538129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116586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B623F3-940F-42EA-9F09-B59BF3EB2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生命周期注意事项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134191-D655-48DB-8DBF-E0668A4E9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6063"/>
            <a:ext cx="10229850" cy="173672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cs typeface="+mn-ea"/>
                <a:sym typeface="+mn-lt"/>
              </a:rPr>
              <a:t>刷新页面时也不会显示新版本</a:t>
            </a:r>
            <a:endParaRPr lang="en-US" altLang="zh-CN" sz="1600" b="1" dirty="0">
              <a:cs typeface="+mn-ea"/>
              <a:sym typeface="+mn-lt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sz="1600" dirty="0">
                <a:solidFill>
                  <a:prstClr val="black"/>
                </a:solidFill>
                <a:cs typeface="+mn-ea"/>
                <a:sym typeface="+mn-lt"/>
              </a:rPr>
              <a:t>这是浏览器导航的工作原理导致的。当您导航时，在收到响应标头前，当前页面不会消失，即使此响应具有一个 </a:t>
            </a:r>
            <a:r>
              <a:rPr lang="en-US" altLang="zh-CN" sz="1600" dirty="0">
                <a:solidFill>
                  <a:prstClr val="black"/>
                </a:solidFill>
                <a:cs typeface="+mn-ea"/>
                <a:sym typeface="+mn-lt"/>
              </a:rPr>
              <a:t>Content-Disposition </a:t>
            </a:r>
            <a:r>
              <a:rPr lang="zh-CN" altLang="en-US" sz="1600" dirty="0">
                <a:solidFill>
                  <a:prstClr val="black"/>
                </a:solidFill>
                <a:cs typeface="+mn-ea"/>
                <a:sym typeface="+mn-lt"/>
              </a:rPr>
              <a:t>标头，当前页面也不会消失。由于存在这种重叠情况，在刷新时当前服务工作线程始终会控制一个客户端。</a:t>
            </a: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C0C91A3-7BBA-4494-A8BC-A2B839523F17}"/>
              </a:ext>
            </a:extLst>
          </p:cNvPr>
          <p:cNvSpPr txBox="1">
            <a:spLocks/>
          </p:cNvSpPr>
          <p:nvPr/>
        </p:nvSpPr>
        <p:spPr>
          <a:xfrm>
            <a:off x="6096000" y="2847076"/>
            <a:ext cx="4648200" cy="1736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600" b="1" dirty="0">
                <a:cs typeface="+mn-ea"/>
                <a:sym typeface="+mn-lt"/>
              </a:rPr>
              <a:t>shift-reload </a:t>
            </a:r>
            <a:r>
              <a:rPr lang="zh-CN" altLang="en-US" sz="1600" b="1" dirty="0">
                <a:cs typeface="+mn-ea"/>
                <a:sym typeface="+mn-lt"/>
              </a:rPr>
              <a:t>将完全绕过服务工作线程</a:t>
            </a:r>
            <a:br>
              <a:rPr lang="en-US" altLang="zh-CN" sz="1600" dirty="0">
                <a:cs typeface="+mn-ea"/>
                <a:sym typeface="+mn-lt"/>
              </a:rPr>
            </a:br>
            <a:r>
              <a:rPr lang="zh-CN" altLang="en-US" sz="1600" dirty="0">
                <a:cs typeface="+mn-ea"/>
                <a:sym typeface="+mn-lt"/>
              </a:rPr>
              <a:t>如果您强制重新加载，页面将变得不受控制。此功能已列入规范，因此，它在其他支持服务工作线程的浏览器中也适用。</a:t>
            </a:r>
            <a:endParaRPr lang="en-US" altLang="zh-CN" sz="1600" dirty="0">
              <a:cs typeface="+mn-ea"/>
              <a:sym typeface="+mn-lt"/>
            </a:endParaRPr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32BAF91-1BD8-40E5-A254-53C23C3D5FFA}"/>
              </a:ext>
            </a:extLst>
          </p:cNvPr>
          <p:cNvSpPr txBox="1">
            <a:spLocks/>
          </p:cNvSpPr>
          <p:nvPr/>
        </p:nvSpPr>
        <p:spPr>
          <a:xfrm>
            <a:off x="6096000" y="4583801"/>
            <a:ext cx="4648200" cy="1042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b="1" dirty="0">
                <a:cs typeface="+mn-ea"/>
                <a:sym typeface="+mn-lt"/>
              </a:rPr>
              <a:t>旧服务工作线程退出时将触发 </a:t>
            </a:r>
            <a:r>
              <a:rPr lang="en-US" altLang="zh-CN" sz="1600" b="1" dirty="0">
                <a:cs typeface="+mn-ea"/>
                <a:sym typeface="+mn-lt"/>
              </a:rPr>
              <a:t>Activate</a:t>
            </a:r>
            <a:br>
              <a:rPr lang="en-US" altLang="zh-CN" sz="1600" b="1" dirty="0">
                <a:cs typeface="+mn-ea"/>
                <a:sym typeface="+mn-lt"/>
              </a:rPr>
            </a:br>
            <a:r>
              <a:rPr lang="zh-CN" altLang="en-US" sz="1600" dirty="0">
                <a:cs typeface="+mn-ea"/>
                <a:sym typeface="+mn-lt"/>
              </a:rPr>
              <a:t>新服务工作线程将能够控制客户端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49EE502A-598D-4A80-AB21-CE14C214BD1C}"/>
              </a:ext>
            </a:extLst>
          </p:cNvPr>
          <p:cNvSpPr txBox="1">
            <a:spLocks/>
          </p:cNvSpPr>
          <p:nvPr/>
        </p:nvSpPr>
        <p:spPr>
          <a:xfrm>
            <a:off x="838200" y="3132826"/>
            <a:ext cx="4648200" cy="1450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b="1" dirty="0">
                <a:cs typeface="+mn-ea"/>
                <a:sym typeface="+mn-lt"/>
              </a:rPr>
              <a:t>等待阶段表示您每次只能运行一个网站版本</a:t>
            </a:r>
            <a:br>
              <a:rPr lang="en-US" altLang="zh-CN" sz="1600" dirty="0">
                <a:cs typeface="+mn-ea"/>
                <a:sym typeface="+mn-lt"/>
              </a:rPr>
            </a:br>
            <a:r>
              <a:rPr lang="zh-CN" altLang="en-US" sz="1600" dirty="0">
                <a:cs typeface="+mn-ea"/>
                <a:sym typeface="+mn-lt"/>
              </a:rPr>
              <a:t>但如果您不需要该功能，您可以通过调用 </a:t>
            </a:r>
            <a:r>
              <a:rPr lang="en-US" altLang="zh-CN" sz="1600" dirty="0" err="1">
                <a:cs typeface="+mn-ea"/>
                <a:sym typeface="+mn-lt"/>
              </a:rPr>
              <a:t>self.skipWaiting</a:t>
            </a:r>
            <a:r>
              <a:rPr lang="en-US" altLang="zh-CN" sz="1600" dirty="0">
                <a:cs typeface="+mn-ea"/>
                <a:sym typeface="+mn-lt"/>
              </a:rPr>
              <a:t>() </a:t>
            </a:r>
            <a:r>
              <a:rPr lang="zh-CN" altLang="en-US" sz="1600" dirty="0">
                <a:cs typeface="+mn-ea"/>
                <a:sym typeface="+mn-lt"/>
              </a:rPr>
              <a:t>尽快将新工作线程激活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C72989D-B7AF-4778-A427-E78F49206679}"/>
              </a:ext>
            </a:extLst>
          </p:cNvPr>
          <p:cNvSpPr txBox="1">
            <a:spLocks/>
          </p:cNvSpPr>
          <p:nvPr/>
        </p:nvSpPr>
        <p:spPr>
          <a:xfrm>
            <a:off x="838200" y="4439017"/>
            <a:ext cx="4648200" cy="16105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600" b="1" dirty="0">
                <a:cs typeface="+mn-ea"/>
                <a:sym typeface="+mn-lt"/>
              </a:rPr>
              <a:t>24</a:t>
            </a:r>
            <a:r>
              <a:rPr lang="zh-CN" altLang="en-US" sz="1600" b="1" dirty="0">
                <a:cs typeface="+mn-ea"/>
                <a:sym typeface="+mn-lt"/>
              </a:rPr>
              <a:t>小时内强制更新</a:t>
            </a:r>
            <a:br>
              <a:rPr lang="en-US" altLang="zh-CN" sz="1600" b="1" dirty="0">
                <a:cs typeface="+mn-ea"/>
                <a:sym typeface="+mn-lt"/>
              </a:rPr>
            </a:br>
            <a:r>
              <a:rPr lang="en-US" altLang="zh-CN" sz="1600" dirty="0">
                <a:cs typeface="+mn-ea"/>
                <a:sym typeface="+mn-lt"/>
              </a:rPr>
              <a:t>24</a:t>
            </a:r>
            <a:r>
              <a:rPr lang="zh-CN" altLang="en-US" sz="1600" dirty="0">
                <a:cs typeface="+mn-ea"/>
                <a:sym typeface="+mn-lt"/>
              </a:rPr>
              <a:t>小时内如果没有人为更新，那么服务工作线程会在后台自发的自我更新</a:t>
            </a:r>
          </a:p>
        </p:txBody>
      </p:sp>
    </p:spTree>
    <p:extLst>
      <p:ext uri="{BB962C8B-B14F-4D97-AF65-F5344CB8AC3E}">
        <p14:creationId xmlns:p14="http://schemas.microsoft.com/office/powerpoint/2010/main" val="2368896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0F2BE-F07F-4C1C-BEF2-E742E4CD5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作用域和控制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F3FD7E-941C-4694-B189-0889B5E5E5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8136" y="1872820"/>
            <a:ext cx="9072716" cy="2805368"/>
          </a:xfrm>
        </p:spPr>
        <p:txBody>
          <a:bodyPr>
            <a:normAutofit/>
          </a:bodyPr>
          <a:lstStyle/>
          <a:p>
            <a:pPr marL="0" indent="457200">
              <a:lnSpc>
                <a:spcPct val="150000"/>
              </a:lnSpc>
              <a:buNone/>
            </a:pPr>
            <a:r>
              <a:rPr lang="zh-CN" altLang="en-US" sz="1600" dirty="0">
                <a:cs typeface="+mn-ea"/>
                <a:sym typeface="+mn-lt"/>
              </a:rPr>
              <a:t>服务工作线程注册的默认作用域是与脚本网址相对的 </a:t>
            </a:r>
            <a:r>
              <a:rPr lang="en-US" altLang="zh-CN" sz="1600" dirty="0">
                <a:cs typeface="+mn-ea"/>
                <a:sym typeface="+mn-lt"/>
              </a:rPr>
              <a:t>./</a:t>
            </a:r>
            <a:r>
              <a:rPr lang="zh-CN" altLang="en-US" sz="1600" dirty="0">
                <a:cs typeface="+mn-ea"/>
                <a:sym typeface="+mn-lt"/>
              </a:rPr>
              <a:t>。 这意味着如果您在 </a:t>
            </a:r>
            <a:r>
              <a:rPr lang="en-US" altLang="zh-CN" sz="1600" dirty="0">
                <a:cs typeface="+mn-ea"/>
                <a:sym typeface="+mn-lt"/>
              </a:rPr>
              <a:t>//example.com/foo/bar.js </a:t>
            </a:r>
            <a:r>
              <a:rPr lang="zh-CN" altLang="en-US" sz="1600" dirty="0">
                <a:cs typeface="+mn-ea"/>
                <a:sym typeface="+mn-lt"/>
              </a:rPr>
              <a:t>注册一个服务工作线程，则它的默认作用域为 </a:t>
            </a:r>
            <a:r>
              <a:rPr lang="en-US" altLang="zh-CN" sz="1600" dirty="0">
                <a:cs typeface="+mn-ea"/>
                <a:sym typeface="+mn-lt"/>
              </a:rPr>
              <a:t>//example.com/foo/</a:t>
            </a:r>
            <a:r>
              <a:rPr lang="zh-CN" altLang="en-US" sz="1600" dirty="0">
                <a:cs typeface="+mn-ea"/>
                <a:sym typeface="+mn-lt"/>
              </a:rPr>
              <a:t>。</a:t>
            </a:r>
          </a:p>
          <a:p>
            <a:pPr indent="457200">
              <a:lnSpc>
                <a:spcPct val="150000"/>
              </a:lnSpc>
            </a:pPr>
            <a:endParaRPr lang="zh-CN" altLang="en-US" sz="1600" dirty="0">
              <a:cs typeface="+mn-ea"/>
              <a:sym typeface="+mn-lt"/>
            </a:endParaRPr>
          </a:p>
          <a:p>
            <a:pPr marL="0" indent="457200">
              <a:lnSpc>
                <a:spcPct val="150000"/>
              </a:lnSpc>
              <a:buNone/>
            </a:pPr>
            <a:r>
              <a:rPr lang="zh-CN" altLang="en-US" sz="1600" dirty="0">
                <a:cs typeface="+mn-ea"/>
                <a:sym typeface="+mn-lt"/>
              </a:rPr>
              <a:t>我们调用页面、工作线程和共享的工作线程 </a:t>
            </a:r>
            <a:r>
              <a:rPr lang="en-US" altLang="zh-CN" sz="1600" dirty="0">
                <a:cs typeface="+mn-ea"/>
                <a:sym typeface="+mn-lt"/>
              </a:rPr>
              <a:t>clients</a:t>
            </a:r>
            <a:r>
              <a:rPr lang="zh-CN" altLang="en-US" sz="1600" dirty="0">
                <a:cs typeface="+mn-ea"/>
                <a:sym typeface="+mn-lt"/>
              </a:rPr>
              <a:t>。您的服务工作线程只能控制位于作用域内的客户端。 在客户端“受控制”后，它在获取数据时将执行作用域内的服务工作线程。 您可以通过 </a:t>
            </a:r>
            <a:r>
              <a:rPr lang="en-US" altLang="zh-CN" sz="1600" dirty="0" err="1">
                <a:cs typeface="+mn-ea"/>
                <a:sym typeface="+mn-lt"/>
              </a:rPr>
              <a:t>navigator.serviceWorker.controller</a:t>
            </a:r>
            <a:r>
              <a:rPr lang="zh-CN" altLang="en-US" sz="1600" dirty="0">
                <a:cs typeface="+mn-ea"/>
                <a:sym typeface="+mn-lt"/>
              </a:rPr>
              <a:t>（其将为 </a:t>
            </a:r>
            <a:r>
              <a:rPr lang="en-US" altLang="zh-CN" sz="1600" dirty="0">
                <a:cs typeface="+mn-ea"/>
                <a:sym typeface="+mn-lt"/>
              </a:rPr>
              <a:t>null </a:t>
            </a:r>
            <a:r>
              <a:rPr lang="zh-CN" altLang="en-US" sz="1600" dirty="0">
                <a:cs typeface="+mn-ea"/>
                <a:sym typeface="+mn-lt"/>
              </a:rPr>
              <a:t>或一个服务工作线程实例）检测客户端是否受控制。</a:t>
            </a:r>
          </a:p>
        </p:txBody>
      </p:sp>
    </p:spTree>
    <p:extLst>
      <p:ext uri="{BB962C8B-B14F-4D97-AF65-F5344CB8AC3E}">
        <p14:creationId xmlns:p14="http://schemas.microsoft.com/office/powerpoint/2010/main" val="6381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atvn3xw">
      <a:majorFont>
        <a:latin typeface="Arial" panose="020F0302020204030204"/>
        <a:ea typeface="Microsoft YaHei"/>
        <a:cs typeface=""/>
      </a:majorFont>
      <a:minorFont>
        <a:latin typeface="Arial" panose="020F0502020204030204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2298</TotalTime>
  <Words>1460</Words>
  <Application>Microsoft Office PowerPoint</Application>
  <PresentationFormat>宽屏</PresentationFormat>
  <Paragraphs>114</Paragraphs>
  <Slides>17</Slides>
  <Notes>11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等线</vt:lpstr>
      <vt:lpstr>Microsoft YaHei</vt:lpstr>
      <vt:lpstr>Arial</vt:lpstr>
      <vt:lpstr>Wingdings</vt:lpstr>
      <vt:lpstr>Office 主题​​</vt:lpstr>
      <vt:lpstr>包装程序外壳对象</vt:lpstr>
      <vt:lpstr>Service Worker                          ---- 网络代理</vt:lpstr>
      <vt:lpstr>目录</vt:lpstr>
      <vt:lpstr>基本概念</vt:lpstr>
      <vt:lpstr>前提条件</vt:lpstr>
      <vt:lpstr>上手示例</vt:lpstr>
      <vt:lpstr>生命周期</vt:lpstr>
      <vt:lpstr>生命周期图解</vt:lpstr>
      <vt:lpstr>生命周期注意事项</vt:lpstr>
      <vt:lpstr>作用域和控制</vt:lpstr>
      <vt:lpstr>举例剖析</vt:lpstr>
      <vt:lpstr>两个简单的例子</vt:lpstr>
      <vt:lpstr>项目实战</vt:lpstr>
      <vt:lpstr>相关API概览(分类列举)</vt:lpstr>
      <vt:lpstr>相关API概览(使用方法)</vt:lpstr>
      <vt:lpstr>相关API概览(关系图)</vt:lpstr>
      <vt:lpstr>第三方插件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Service Worker</dc:title>
  <dc:creator>kungfucode</dc:creator>
  <cp:lastModifiedBy>kungfucode</cp:lastModifiedBy>
  <cp:revision>135</cp:revision>
  <dcterms:created xsi:type="dcterms:W3CDTF">2018-03-01T09:32:24Z</dcterms:created>
  <dcterms:modified xsi:type="dcterms:W3CDTF">2018-04-26T11:23:42Z</dcterms:modified>
</cp:coreProperties>
</file>

<file path=docProps/thumbnail.jpeg>
</file>